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0" r:id="rId9"/>
    <p:sldId id="272" r:id="rId10"/>
    <p:sldId id="273" r:id="rId11"/>
    <p:sldId id="274" r:id="rId12"/>
    <p:sldId id="270" r:id="rId13"/>
    <p:sldId id="271" r:id="rId14"/>
    <p:sldId id="275" r:id="rId15"/>
    <p:sldId id="276" r:id="rId16"/>
    <p:sldId id="277" r:id="rId17"/>
    <p:sldId id="278" r:id="rId18"/>
    <p:sldId id="279" r:id="rId19"/>
    <p:sldId id="280" r:id="rId20"/>
    <p:sldId id="263" r:id="rId21"/>
    <p:sldId id="262" r:id="rId22"/>
    <p:sldId id="264" r:id="rId23"/>
    <p:sldId id="265" r:id="rId24"/>
    <p:sldId id="266" r:id="rId25"/>
    <p:sldId id="267" r:id="rId26"/>
    <p:sldId id="268" r:id="rId27"/>
    <p:sldId id="269" r:id="rId28"/>
    <p:sldId id="281" r:id="rId29"/>
    <p:sldId id="286" r:id="rId30"/>
    <p:sldId id="282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דוד וויחנסקי" initials="דו" lastIdx="1" clrIdx="0">
    <p:extLst>
      <p:ext uri="{19B8F6BF-5375-455C-9EA6-DF929625EA0E}">
        <p15:presenceInfo xmlns:p15="http://schemas.microsoft.com/office/powerpoint/2012/main" userId="S::david.voihansk@msmail.ariel.ac.il::dad04123-b029-42c4-915f-02328adcbb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32A7-A5C9-4B49-BB1F-F6C0292C7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B7613-0584-4294-87D5-0D29041C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9B9BB-CF22-4A60-9DE4-A576E017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057A-D63A-4154-8A38-C1B3BDA7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C2430-7933-493E-972B-1147E1AD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F63D-9A92-4618-9EA0-F0F1A783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A91AF-D02E-4B6E-8726-390BE7FB2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A03E5-2B71-4D89-8C12-0AE85196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2906A-445F-4861-B377-A29AE56E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B9CC6-7950-4957-9415-8912B226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3004AD-5196-42B2-9E58-2F9966277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1EA4C-D8DC-4579-B20D-46E9A798F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56DF-2ECA-46A3-B9FE-3D77C20B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2E5F0-88BE-4DD3-85FD-34F34D81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E563D-4FEE-4CD6-8FEC-C7A75FCC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F6CA-1771-4C17-B3CE-10FD9847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7D52-1F65-4A0B-B3AE-41A31CA5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1772D-56E0-43DB-95FF-0943D1EC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78AA-B0E8-46D1-B351-8AC793F7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9B2FC-CA51-4153-91AC-C6140E87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9049-C041-46CF-97EE-D2DBEE20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4D9B6-5B00-4358-931B-5CDE8AB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D63F-53D6-48A7-86EB-F129C9F2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0A7BB-EE2D-424C-B6FD-30F7709A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9E48D-082C-441D-9D5E-7B70F90B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34E9-940C-4F49-AA0A-2A685059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5768-0C62-4CC2-A029-BE90622FD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72B7A-B4F8-41B9-9D32-ED1FF2EB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F4C7B-85B0-4A39-BD45-E640272A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89669-B4D8-420B-93F6-F0CC2266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099D-9108-4988-B480-93F2238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113A-0572-470A-8E09-3905BCFE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4554E-FF6D-4F6E-883A-508303A1A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A0E69-2E91-4EE8-879D-B9E8678B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2ACA0-5AC3-4A9B-A680-8C710F555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5C177-9159-4E65-AD36-B1506B37F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E0731-1153-4D4A-9D46-9DE849FE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7A09E-505D-460E-8FEB-AC119532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B60CE-B63D-4C0F-AC22-205A924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2A1A-2306-415B-BFB0-185A6E5F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98E20-A6E5-4AC9-BE04-EF2E1875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1971A-3995-4893-B6D1-98FAEA9C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32A0-A4FE-464A-82E4-04BE4B3A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B59C1-B4C5-4C73-84F3-4904004E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6DF78-86CF-4228-A2BB-00B5BB79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FA126-1F98-490E-BFE4-7036DFC7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CA4E-CCAF-4255-9918-A1B81041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296D-BBCB-414B-90EB-B94E1326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05F21-D899-4595-A504-A4B95BAB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CCFFA-8E66-4BC5-9DBF-67E07817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D1BDD-E53C-43B0-862D-01BAA1A7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F5893-E3CD-4624-8BDC-E7168CFE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009-87B0-4CD8-8EA0-0965EFFE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D893F-69F7-47A7-A79A-F2CF9C15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EF980-C033-4FC9-A298-915996D0C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046BE-9CDA-4B18-B74A-D6341B34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11DB3-7D41-422D-858F-250A4DC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067E5-57C0-446E-BE8E-14950539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7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EA4BA-4886-445B-B2F2-69D8CBF3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79A49-196B-4C5E-A7F1-7017D8B8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14F1-A1A0-4793-A250-AD1F508E8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37D1D-67D2-4EF1-A6E6-CA593808D67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5F2FB-5F53-4CB8-8B1A-8D8B15437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2762-DFF8-4C45-A241-AB50E853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9FB1A-5D31-4440-A905-338130D1A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5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127B-9B57-4BC7-A346-3FBFE895D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330" y="461394"/>
            <a:ext cx="9144000" cy="83387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Detection models</a:t>
            </a:r>
          </a:p>
        </p:txBody>
      </p:sp>
      <p:pic>
        <p:nvPicPr>
          <p:cNvPr id="5" name="Picture 4" descr="A picture containing road, outdoor, building, bus&#10;&#10;Description automatically generated">
            <a:extLst>
              <a:ext uri="{FF2B5EF4-FFF2-40B4-BE49-F238E27FC236}">
                <a16:creationId xmlns:a16="http://schemas.microsoft.com/office/drawing/2014/main" id="{242064AA-0568-4E1B-911F-7C23D9BA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6" y="1859559"/>
            <a:ext cx="8528808" cy="42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6690E1-AE5B-4DEF-B2F2-E1D4350AE4F7}"/>
              </a:ext>
            </a:extLst>
          </p:cNvPr>
          <p:cNvSpPr/>
          <p:nvPr/>
        </p:nvSpPr>
        <p:spPr>
          <a:xfrm>
            <a:off x="3856444" y="467415"/>
            <a:ext cx="4479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87927-F095-4C1C-8A01-279A38418A25}"/>
              </a:ext>
            </a:extLst>
          </p:cNvPr>
          <p:cNvSpPr txBox="1"/>
          <p:nvPr/>
        </p:nvSpPr>
        <p:spPr>
          <a:xfrm>
            <a:off x="880844" y="1912690"/>
            <a:ext cx="10553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לשם ביצוע החיזוי נשתמש בפלט של </a:t>
            </a:r>
            <a:r>
              <a:rPr lang="en-US" sz="2800" dirty="0" err="1"/>
              <a:t>RoI</a:t>
            </a:r>
            <a:r>
              <a:rPr lang="en-US" sz="2800" dirty="0"/>
              <a:t> Pooling</a:t>
            </a:r>
            <a:r>
              <a:rPr lang="he-IL" sz="2800" dirty="0"/>
              <a:t>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נבצע שתי שכבות </a:t>
            </a:r>
            <a:r>
              <a:rPr lang="en-US" sz="2800" dirty="0"/>
              <a:t>FC</a:t>
            </a:r>
            <a:r>
              <a:rPr lang="he-IL" sz="2800" dirty="0"/>
              <a:t>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עבור כל אזור מוצע:</a:t>
            </a:r>
          </a:p>
          <a:p>
            <a:pPr marL="914400" lvl="1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נחזה את סוג האובייקט באמצעות </a:t>
            </a:r>
            <a:r>
              <a:rPr lang="en-US" sz="2800" dirty="0" err="1"/>
              <a:t>Softmax</a:t>
            </a:r>
            <a:r>
              <a:rPr lang="he-IL" sz="2800" dirty="0"/>
              <a:t>.</a:t>
            </a:r>
          </a:p>
          <a:p>
            <a:pPr marL="914400" lvl="1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חיזוי 4 </a:t>
            </a:r>
            <a:r>
              <a:rPr lang="en-US" sz="2800" dirty="0"/>
              <a:t>offsets</a:t>
            </a:r>
            <a:r>
              <a:rPr lang="he-IL" sz="2800" dirty="0"/>
              <a:t>.</a:t>
            </a:r>
          </a:p>
          <a:p>
            <a:pPr marL="914400" lvl="1" indent="-457200" algn="r" rtl="1">
              <a:buFont typeface="Arial" panose="020B0604020202020204" pitchFamily="34" charset="0"/>
              <a:buChar char="•"/>
            </a:pPr>
            <a:endParaRPr lang="en-I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B9C96-1637-4851-99C4-58FD60C2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39" y="4509775"/>
            <a:ext cx="5097921" cy="200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D2491-53A2-4864-B0AC-48E97EDE93F7}"/>
              </a:ext>
            </a:extLst>
          </p:cNvPr>
          <p:cNvSpPr/>
          <p:nvPr/>
        </p:nvSpPr>
        <p:spPr>
          <a:xfrm>
            <a:off x="4840448" y="5117284"/>
            <a:ext cx="486561" cy="151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984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1F001-5937-4E97-8E85-E1D658B4F3FE}"/>
              </a:ext>
            </a:extLst>
          </p:cNvPr>
          <p:cNvSpPr/>
          <p:nvPr/>
        </p:nvSpPr>
        <p:spPr>
          <a:xfrm>
            <a:off x="4146652" y="219372"/>
            <a:ext cx="3898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Faster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EF8F-E96B-46B9-96B3-C81BEDCBF4AA}"/>
              </a:ext>
            </a:extLst>
          </p:cNvPr>
          <p:cNvSpPr txBox="1"/>
          <p:nvPr/>
        </p:nvSpPr>
        <p:spPr>
          <a:xfrm>
            <a:off x="689295" y="1558832"/>
            <a:ext cx="108134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/>
              <a:t>השלבים ב </a:t>
            </a:r>
            <a:r>
              <a:rPr lang="en-US" sz="2800" b="1" dirty="0"/>
              <a:t>Faster R-CNN</a:t>
            </a:r>
            <a:r>
              <a:rPr lang="he-IL" sz="2800" b="1" dirty="0"/>
              <a:t>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שימוש ב </a:t>
            </a:r>
            <a:r>
              <a:rPr lang="en-US" sz="2800" dirty="0"/>
              <a:t>CNN</a:t>
            </a:r>
            <a:r>
              <a:rPr lang="he-IL" sz="2800" dirty="0"/>
              <a:t> שאומן למשימת סיווג ושימוש בפלט שלו (</a:t>
            </a:r>
            <a:r>
              <a:rPr lang="en-US" sz="2800" dirty="0"/>
              <a:t>feature map</a:t>
            </a:r>
            <a:r>
              <a:rPr lang="he-IL" sz="2800" dirty="0"/>
              <a:t>) כשכבת ביניים.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הפעלת </a:t>
            </a:r>
            <a:r>
              <a:rPr lang="en-US" sz="2800" dirty="0"/>
              <a:t>RPN</a:t>
            </a:r>
            <a:r>
              <a:rPr lang="he-IL" sz="2800" dirty="0"/>
              <a:t> על ה </a:t>
            </a:r>
            <a:r>
              <a:rPr lang="en-US" sz="2800" dirty="0"/>
              <a:t>feature map</a:t>
            </a:r>
            <a:r>
              <a:rPr lang="he-IL" sz="2800" dirty="0"/>
              <a:t>, הפלט הוא אזורים מוצעים.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הפעלת </a:t>
            </a:r>
            <a:r>
              <a:rPr lang="en-US" sz="2800" dirty="0"/>
              <a:t>Fast R-CNN </a:t>
            </a:r>
            <a:r>
              <a:rPr lang="he-IL" sz="2800" dirty="0"/>
              <a:t> עם האזורים המוצעים.</a:t>
            </a:r>
            <a:endParaRPr lang="en-IL" sz="2800" dirty="0"/>
          </a:p>
        </p:txBody>
      </p:sp>
      <p:pic>
        <p:nvPicPr>
          <p:cNvPr id="6" name="Image12">
            <a:extLst>
              <a:ext uri="{FF2B5EF4-FFF2-40B4-BE49-F238E27FC236}">
                <a16:creationId xmlns:a16="http://schemas.microsoft.com/office/drawing/2014/main" id="{09EF8854-6C46-4589-99A2-CEEC0910F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748352" y="4351649"/>
            <a:ext cx="6695296" cy="18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1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0FA6A-2580-48F2-A72D-B0954A720E1F}"/>
              </a:ext>
            </a:extLst>
          </p:cNvPr>
          <p:cNvSpPr/>
          <p:nvPr/>
        </p:nvSpPr>
        <p:spPr>
          <a:xfrm>
            <a:off x="4023958" y="365125"/>
            <a:ext cx="414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חילוץ הפיצ'רים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5CE69-8810-45EF-9DDA-FDF578DA5C44}"/>
              </a:ext>
            </a:extLst>
          </p:cNvPr>
          <p:cNvSpPr txBox="1"/>
          <p:nvPr/>
        </p:nvSpPr>
        <p:spPr>
          <a:xfrm>
            <a:off x="380999" y="1502228"/>
            <a:ext cx="1143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לשם חילוץ התכונות מהתמונה המחברים השתמשו ב </a:t>
            </a:r>
            <a:r>
              <a:rPr lang="en-US" sz="2800" dirty="0"/>
              <a:t>VGG</a:t>
            </a:r>
            <a:r>
              <a:rPr lang="he-IL" sz="2800" dirty="0"/>
              <a:t>-16.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מתחילים עם תמונת הקלט המוזנת לVGG. גודל תמונת הקלט מומר ל600X1000.</a:t>
            </a:r>
            <a:endParaRPr lang="en-IL" sz="2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השכבה האחרונה, שבה אנו נשתמש בתור ה feature map שלנו לשלב הבא היא שכבה מספר 13. </a:t>
            </a:r>
            <a:endParaRPr lang="en-IL" sz="2800" dirty="0"/>
          </a:p>
        </p:txBody>
      </p:sp>
      <p:pic>
        <p:nvPicPr>
          <p:cNvPr id="6" name="Image7">
            <a:extLst>
              <a:ext uri="{FF2B5EF4-FFF2-40B4-BE49-F238E27FC236}">
                <a16:creationId xmlns:a16="http://schemas.microsoft.com/office/drawing/2014/main" id="{91C1B1A2-4EA5-4A27-B80A-9EE65072F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793213" y="3890866"/>
            <a:ext cx="4605573" cy="24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580E86-A1E6-44B9-852E-6C51B69992A9}"/>
              </a:ext>
            </a:extLst>
          </p:cNvPr>
          <p:cNvSpPr/>
          <p:nvPr/>
        </p:nvSpPr>
        <p:spPr>
          <a:xfrm>
            <a:off x="4859444" y="365125"/>
            <a:ext cx="2473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Anchors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FC640-13D4-4149-AEFA-232EFC78EF9E}"/>
              </a:ext>
            </a:extLst>
          </p:cNvPr>
          <p:cNvSpPr txBox="1"/>
          <p:nvPr/>
        </p:nvSpPr>
        <p:spPr>
          <a:xfrm>
            <a:off x="255036" y="1296747"/>
            <a:ext cx="116819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עבור כל </a:t>
            </a:r>
            <a:r>
              <a:rPr lang="en-US" sz="2400" dirty="0"/>
              <a:t>feature cell</a:t>
            </a:r>
            <a:r>
              <a:rPr lang="he-IL" sz="2400" dirty="0"/>
              <a:t>, עלינו לדעת האם קיים אובייקט בתמונת הקלט במיקום המתאים.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נעשה זאת באמצעות </a:t>
            </a:r>
            <a:r>
              <a:rPr lang="en-US" sz="2400" dirty="0"/>
              <a:t>“Anchors”</a:t>
            </a:r>
            <a:r>
              <a:rPr lang="he-IL" sz="2400" dirty="0"/>
              <a:t> על תמונת הקלט עבור כל </a:t>
            </a:r>
            <a:r>
              <a:rPr lang="en-US" sz="2400" dirty="0"/>
              <a:t>feature cell</a:t>
            </a:r>
            <a:r>
              <a:rPr lang="he-IL" sz="2400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במפת הפיצ'רים שקיבלנו מהשלב הקודם ה stride הוא 16.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שני פיקסלים סמוכים ב feature map מתאימים לפיקסלים בתמונת הקלט עם 16 פיקסלים הפרש ביניהם.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כותבי המאמר התשמשו בשלושה גדלים ושלושה יחסים שונים, כלומר 9 </a:t>
            </a:r>
            <a:r>
              <a:rPr lang="en-US" sz="2400" dirty="0"/>
              <a:t>anchors</a:t>
            </a:r>
            <a:r>
              <a:rPr lang="he-IL" sz="2400" dirty="0"/>
              <a:t>.</a:t>
            </a:r>
            <a:endParaRPr lang="en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1600" dirty="0"/>
          </a:p>
        </p:txBody>
      </p:sp>
      <p:pic>
        <p:nvPicPr>
          <p:cNvPr id="6" name="Image9">
            <a:extLst>
              <a:ext uri="{FF2B5EF4-FFF2-40B4-BE49-F238E27FC236}">
                <a16:creationId xmlns:a16="http://schemas.microsoft.com/office/drawing/2014/main" id="{A4D7054B-6E1E-4E21-B037-BB594D216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29909" y="4217101"/>
            <a:ext cx="3329535" cy="2072493"/>
          </a:xfrm>
          <a:prstGeom prst="rect">
            <a:avLst/>
          </a:prstGeom>
        </p:spPr>
      </p:pic>
      <p:pic>
        <p:nvPicPr>
          <p:cNvPr id="7" name="Image11">
            <a:extLst>
              <a:ext uri="{FF2B5EF4-FFF2-40B4-BE49-F238E27FC236}">
                <a16:creationId xmlns:a16="http://schemas.microsoft.com/office/drawing/2014/main" id="{8D5EE91C-F84A-4C9C-90BB-50C548DF8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68795" y="4168420"/>
            <a:ext cx="3051374" cy="22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7E8AF9-2D99-44CA-BBE1-47CE8150D4F2}"/>
              </a:ext>
            </a:extLst>
          </p:cNvPr>
          <p:cNvSpPr/>
          <p:nvPr/>
        </p:nvSpPr>
        <p:spPr>
          <a:xfrm>
            <a:off x="3856444" y="341311"/>
            <a:ext cx="4479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E733D-85A2-4C37-AE8C-E4C045C5D8A2}"/>
              </a:ext>
            </a:extLst>
          </p:cNvPr>
          <p:cNvSpPr txBox="1"/>
          <p:nvPr/>
        </p:nvSpPr>
        <p:spPr>
          <a:xfrm>
            <a:off x="446013" y="1466080"/>
            <a:ext cx="11299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עבור כל </a:t>
            </a:r>
            <a:r>
              <a:rPr lang="en-US" sz="2400" dirty="0"/>
              <a:t>feature cell</a:t>
            </a:r>
            <a:r>
              <a:rPr lang="he-IL" sz="2400" dirty="0"/>
              <a:t>, עלינו לבדוק האם בתשעת ה</a:t>
            </a:r>
            <a:r>
              <a:rPr lang="en-US" sz="2400" dirty="0"/>
              <a:t>anchors</a:t>
            </a:r>
            <a:r>
              <a:rPr lang="he-IL" sz="2400" dirty="0"/>
              <a:t> המופעלים על תמונת הקלט, יש אובייקט.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גודל הfeature map הוא 60X40 כתותאה מה-stride 16 (1000/16X600/16)</a:t>
            </a:r>
            <a:endParaRPr lang="en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נפעיל שכבת קונבילוציה  עם 512 ערוצים ו גודל קרנל 3X3.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קונבולוציה 1X1 אחת עם (2*9)=18 ערוצים לשם סיווג (יש או אין אובייקט).</a:t>
            </a:r>
            <a:endParaRPr lang="en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קונבולוציה 1X1 שניה עם(9*4)= 36 ערוצים לשם bbox regression (את ההפרש ממרכז ש anchor).</a:t>
            </a:r>
            <a:endParaRPr lang="en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2400" dirty="0"/>
          </a:p>
        </p:txBody>
      </p:sp>
      <p:pic>
        <p:nvPicPr>
          <p:cNvPr id="7" name="Image10">
            <a:extLst>
              <a:ext uri="{FF2B5EF4-FFF2-40B4-BE49-F238E27FC236}">
                <a16:creationId xmlns:a16="http://schemas.microsoft.com/office/drawing/2014/main" id="{36925CCC-187F-4414-8FE4-AAD53F00F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39700" y="4482616"/>
            <a:ext cx="4900843" cy="2034073"/>
          </a:xfrm>
          <a:prstGeom prst="rect">
            <a:avLst/>
          </a:prstGeom>
        </p:spPr>
      </p:pic>
      <p:pic>
        <p:nvPicPr>
          <p:cNvPr id="8" name="Image13">
            <a:extLst>
              <a:ext uri="{FF2B5EF4-FFF2-40B4-BE49-F238E27FC236}">
                <a16:creationId xmlns:a16="http://schemas.microsoft.com/office/drawing/2014/main" id="{B3905F3D-3A9F-4A8D-9C6A-6892E08C2C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063097" y="4482616"/>
            <a:ext cx="3760413" cy="17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5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DA334-5CA8-459F-AAB6-F97A75A90187}"/>
              </a:ext>
            </a:extLst>
          </p:cNvPr>
          <p:cNvSpPr/>
          <p:nvPr/>
        </p:nvSpPr>
        <p:spPr>
          <a:xfrm>
            <a:off x="5445213" y="182190"/>
            <a:ext cx="1301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6732-F1E3-4290-99C3-AB07EA8995E0}"/>
              </a:ext>
            </a:extLst>
          </p:cNvPr>
          <p:cNvSpPr txBox="1"/>
          <p:nvPr/>
        </p:nvSpPr>
        <p:spPr>
          <a:xfrm>
            <a:off x="713064" y="1375794"/>
            <a:ext cx="11023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אז כמה מיקומים אפשריים עבור </a:t>
            </a:r>
            <a:r>
              <a:rPr lang="en-US" sz="2400" dirty="0"/>
              <a:t>anchors</a:t>
            </a:r>
            <a:r>
              <a:rPr lang="he-IL" sz="2400" dirty="0"/>
              <a:t> יש לנו?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40*60=2,400 מיקומים אפשריים.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על כל מיקום אפשרי נפעיל 9 </a:t>
            </a:r>
            <a:r>
              <a:rPr lang="en-US" sz="2400" dirty="0"/>
              <a:t>anchors</a:t>
            </a:r>
            <a:r>
              <a:rPr lang="he-IL" sz="2400" dirty="0"/>
              <a:t>, כלומר, 2,400*9=21,600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על מנת להוריד את מספר ה</a:t>
            </a:r>
            <a:r>
              <a:rPr lang="en-US" sz="2400" dirty="0"/>
              <a:t>anchors</a:t>
            </a:r>
            <a:r>
              <a:rPr lang="he-IL" sz="2400" dirty="0"/>
              <a:t> העצום שקיבלנו נבצע את הפעולות הבאות: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נוריד את ה</a:t>
            </a:r>
            <a:r>
              <a:rPr lang="en-US" sz="2400" dirty="0"/>
              <a:t>anchors</a:t>
            </a:r>
            <a:r>
              <a:rPr lang="he-IL" sz="2400" dirty="0"/>
              <a:t> היוצאים משולי התמונה.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נפעיל על האזורים שנותרו </a:t>
            </a:r>
            <a:r>
              <a:rPr lang="en-US" sz="2400" dirty="0"/>
              <a:t>NMS</a:t>
            </a:r>
            <a:r>
              <a:rPr lang="he-IL" sz="2400" dirty="0"/>
              <a:t> עם ערך סף של 0.7.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נשאר עם כ 2,000 אזורים מוצעים אותם נעביר ל</a:t>
            </a:r>
            <a:r>
              <a:rPr lang="en-US" sz="2400" dirty="0"/>
              <a:t>Fast R-CNN </a:t>
            </a:r>
            <a:r>
              <a:rPr lang="he-IL" sz="2400" dirty="0"/>
              <a:t> לשם השלמת החיזוי.</a:t>
            </a:r>
          </a:p>
        </p:txBody>
      </p:sp>
      <p:pic>
        <p:nvPicPr>
          <p:cNvPr id="6" name="Image6">
            <a:extLst>
              <a:ext uri="{FF2B5EF4-FFF2-40B4-BE49-F238E27FC236}">
                <a16:creationId xmlns:a16="http://schemas.microsoft.com/office/drawing/2014/main" id="{A9E740CD-ED46-40A9-B300-216E13E05857}"/>
              </a:ext>
            </a:extLst>
          </p:cNvPr>
          <p:cNvPicPr/>
          <p:nvPr/>
        </p:nvPicPr>
        <p:blipFill>
          <a:blip r:embed="rId2"/>
          <a:srcRect r="1992" b="1735"/>
          <a:stretch>
            <a:fillRect/>
          </a:stretch>
        </p:blipFill>
        <p:spPr bwMode="auto">
          <a:xfrm>
            <a:off x="3276458" y="4323724"/>
            <a:ext cx="5639083" cy="22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">
            <a:extLst>
              <a:ext uri="{FF2B5EF4-FFF2-40B4-BE49-F238E27FC236}">
                <a16:creationId xmlns:a16="http://schemas.microsoft.com/office/drawing/2014/main" id="{70948F80-5508-4FB5-956F-60D8B184E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708069" y="1551964"/>
            <a:ext cx="8775862" cy="4683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F2921-920A-474E-AC03-C959CEE6F0BE}"/>
              </a:ext>
            </a:extLst>
          </p:cNvPr>
          <p:cNvSpPr/>
          <p:nvPr/>
        </p:nvSpPr>
        <p:spPr>
          <a:xfrm>
            <a:off x="4348235" y="417082"/>
            <a:ext cx="34955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השוואה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23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B763A-C377-4FED-9673-72799ED12C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38" y="3429000"/>
            <a:ext cx="8801736" cy="2483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504AF-4A8B-43FF-BE41-0FAA0C528435}"/>
              </a:ext>
            </a:extLst>
          </p:cNvPr>
          <p:cNvSpPr/>
          <p:nvPr/>
        </p:nvSpPr>
        <p:spPr>
          <a:xfrm>
            <a:off x="5146929" y="89911"/>
            <a:ext cx="1245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B8A7-D27B-437B-BDCC-5621AD7A00DF}"/>
              </a:ext>
            </a:extLst>
          </p:cNvPr>
          <p:cNvSpPr txBox="1"/>
          <p:nvPr/>
        </p:nvSpPr>
        <p:spPr>
          <a:xfrm>
            <a:off x="713064" y="1149292"/>
            <a:ext cx="1060368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>
                <a:latin typeface="Arial" panose="020B0604020202020204" pitchFamily="34" charset="0"/>
              </a:rPr>
              <a:t>השלבים ב </a:t>
            </a:r>
            <a:r>
              <a:rPr lang="en-US" sz="2800" b="1" dirty="0">
                <a:latin typeface="Arial" panose="020B0604020202020204" pitchFamily="34" charset="0"/>
              </a:rPr>
              <a:t>SSD</a:t>
            </a:r>
            <a:r>
              <a:rPr lang="he-IL" sz="2800" b="1" dirty="0">
                <a:latin typeface="Arial" panose="020B0604020202020204" pitchFamily="34" charset="0"/>
              </a:rPr>
              <a:t>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בניית מפת תכונות ברזולוציות שונות באמצעות </a:t>
            </a:r>
            <a:r>
              <a:rPr lang="en-US" sz="2800" dirty="0">
                <a:latin typeface="Arial" panose="020B0604020202020204" pitchFamily="34" charset="0"/>
              </a:rPr>
              <a:t>CNN</a:t>
            </a:r>
            <a:r>
              <a:rPr lang="he-IL" sz="2800" dirty="0">
                <a:latin typeface="Arial" panose="020B0604020202020204" pitchFamily="34" charset="0"/>
              </a:rPr>
              <a:t>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התאמת </a:t>
            </a:r>
            <a:r>
              <a:rPr lang="en-US" sz="2800" dirty="0" err="1">
                <a:latin typeface="Arial" panose="020B0604020202020204" pitchFamily="34" charset="0"/>
              </a:rPr>
              <a:t>bbox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he-IL" sz="2800" dirty="0">
                <a:latin typeface="Arial" panose="020B0604020202020204" pitchFamily="34" charset="0"/>
              </a:rPr>
              <a:t> בגדלים ויחסים שונים, לכל תא בכל מפת התכונות.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שימוש בשכבת קונבולוציה לשם קבלת החיזוי הסופי.</a:t>
            </a: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4954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DFD5A-861A-4C47-8524-C87D229BD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חילוץ תכונות התמונה, משתמשים במודל זה ברשת </a:t>
            </a:r>
            <a:r>
              <a:rPr lang="en-US" dirty="0"/>
              <a:t>VGG</a:t>
            </a:r>
            <a:r>
              <a:rPr lang="he-IL" dirty="0"/>
              <a:t>-16. </a:t>
            </a:r>
          </a:p>
          <a:p>
            <a:pPr algn="r" rtl="1"/>
            <a:r>
              <a:rPr lang="he-IL" dirty="0"/>
              <a:t>על גבי רשת ה</a:t>
            </a:r>
            <a:r>
              <a:rPr lang="en-US" dirty="0"/>
              <a:t>VGG</a:t>
            </a:r>
            <a:r>
              <a:rPr lang="he-IL" dirty="0"/>
              <a:t>, מוסיפים 6 שכבות קונבולוציה נוספות, לצורך בניית מפת תכונות ברזולוציות קטנות יותר, 5 מתוכן משתמשות לשם חיזוי.</a:t>
            </a:r>
          </a:p>
          <a:p>
            <a:pPr algn="r" rtl="1"/>
            <a:r>
              <a:rPr lang="he-IL" dirty="0"/>
              <a:t>ה</a:t>
            </a:r>
            <a:r>
              <a:rPr lang="en-US" dirty="0"/>
              <a:t>feature maps</a:t>
            </a:r>
            <a:r>
              <a:rPr lang="he-IL" dirty="0"/>
              <a:t> ברזולוציה הגדולה משמשים לצורך זיהוי אובייקטים קטנים, וברזולוציה הקטנה משמשים לזיהוי אובייקטים קטנים.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86F2F-0E6F-4232-8E16-EC6C2BA45CC4}"/>
              </a:ext>
            </a:extLst>
          </p:cNvPr>
          <p:cNvSpPr/>
          <p:nvPr/>
        </p:nvSpPr>
        <p:spPr>
          <a:xfrm>
            <a:off x="4023962" y="415819"/>
            <a:ext cx="414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חילוץ הפיצ'רים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2BDB5B-E3BC-43C1-89B0-0AFFF34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4232945"/>
            <a:ext cx="5505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30B8-4FC1-4421-ADAE-4F7BE91A2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כל תא ב </a:t>
            </a:r>
            <a:r>
              <a:rPr lang="en-US" dirty="0"/>
              <a:t>feature map</a:t>
            </a:r>
            <a:r>
              <a:rPr lang="he-IL" dirty="0"/>
              <a:t> בוחרים מספר </a:t>
            </a:r>
            <a:r>
              <a:rPr lang="en-US" dirty="0"/>
              <a:t>(K)bounding boxes</a:t>
            </a:r>
            <a:r>
              <a:rPr lang="he-IL" dirty="0"/>
              <a:t> בגדלים ויחסים שונים.</a:t>
            </a:r>
          </a:p>
          <a:p>
            <a:pPr algn="r" rtl="1"/>
            <a:r>
              <a:rPr lang="he-IL" dirty="0"/>
              <a:t>נפעיל שכבת קונבולוציה עם </a:t>
            </a:r>
            <a:r>
              <a:rPr lang="en-US" dirty="0"/>
              <a:t>K*(#classes+4)</a:t>
            </a:r>
            <a:r>
              <a:rPr lang="he-IL" dirty="0"/>
              <a:t> ערוצים וגודל קרנל 3</a:t>
            </a:r>
            <a:r>
              <a:rPr lang="en-US" dirty="0"/>
              <a:t>X</a:t>
            </a:r>
            <a:r>
              <a:rPr lang="he-IL" dirty="0"/>
              <a:t>3 בשביל לייצר עבור כל תא במפת התכונות</a:t>
            </a:r>
            <a:r>
              <a:rPr lang="en-US" dirty="0"/>
              <a:t> </a:t>
            </a:r>
            <a:r>
              <a:rPr lang="he-IL" dirty="0"/>
              <a:t>חיזויים.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452BB-567E-4B10-A3D5-AB8AF97CC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82" y="4060542"/>
            <a:ext cx="4447036" cy="19293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41F15D-CFF7-4166-88C1-B3DFE936DF25}"/>
              </a:ext>
            </a:extLst>
          </p:cNvPr>
          <p:cNvSpPr/>
          <p:nvPr/>
        </p:nvSpPr>
        <p:spPr>
          <a:xfrm>
            <a:off x="3648054" y="431842"/>
            <a:ext cx="489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החיזוי\הסיווג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096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3">
            <a:extLst>
              <a:ext uri="{FF2B5EF4-FFF2-40B4-BE49-F238E27FC236}">
                <a16:creationId xmlns:a16="http://schemas.microsoft.com/office/drawing/2014/main" id="{2BBC43C3-611E-4F6F-95AF-49F893949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594074" y="4530056"/>
            <a:ext cx="7003852" cy="1898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52F43-09DC-4FA2-AA1F-55BF812F56FE}"/>
              </a:ext>
            </a:extLst>
          </p:cNvPr>
          <p:cNvSpPr/>
          <p:nvPr/>
        </p:nvSpPr>
        <p:spPr>
          <a:xfrm>
            <a:off x="4725594" y="334782"/>
            <a:ext cx="2036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R-CNN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B2095-A642-452E-BF21-A8BBA176C7A2}"/>
              </a:ext>
            </a:extLst>
          </p:cNvPr>
          <p:cNvSpPr txBox="1"/>
          <p:nvPr/>
        </p:nvSpPr>
        <p:spPr>
          <a:xfrm>
            <a:off x="1176554" y="1258112"/>
            <a:ext cx="9838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>
                <a:latin typeface="Arial" panose="020B0604020202020204" pitchFamily="34" charset="0"/>
              </a:rPr>
              <a:t>השלבים ב </a:t>
            </a:r>
            <a:r>
              <a:rPr lang="en-US" sz="2800" b="1" dirty="0">
                <a:latin typeface="Arial" panose="020B0604020202020204" pitchFamily="34" charset="0"/>
              </a:rPr>
              <a:t>R-CNN</a:t>
            </a:r>
            <a:r>
              <a:rPr lang="he-IL" sz="2800" b="1" dirty="0">
                <a:latin typeface="Arial" panose="020B0604020202020204" pitchFamily="34" charset="0"/>
              </a:rPr>
              <a:t>:</a:t>
            </a:r>
            <a:endParaRPr lang="he-IL" sz="2800" dirty="0">
              <a:latin typeface="Arial" panose="020B0604020202020204" pitchFamily="34" charset="0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צור category-independent region proposals על ידי שימוש באלגוריתם selective search.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Region proposals מוזנים לרשת </a:t>
            </a:r>
            <a:r>
              <a:rPr lang="en-US" sz="2800" dirty="0">
                <a:latin typeface="Arial" panose="020B0604020202020204" pitchFamily="34" charset="0"/>
              </a:rPr>
              <a:t>CNN</a:t>
            </a:r>
            <a:r>
              <a:rPr lang="he-IL" sz="2800" dirty="0">
                <a:latin typeface="Arial" panose="020B0604020202020204" pitchFamily="34" charset="0"/>
              </a:rPr>
              <a:t>. רשת ה </a:t>
            </a:r>
            <a:r>
              <a:rPr lang="hi-IN" sz="2800" dirty="0">
                <a:latin typeface="Arial" panose="020B0604020202020204" pitchFamily="34" charset="0"/>
              </a:rPr>
              <a:t> </a:t>
            </a:r>
            <a:r>
              <a:rPr lang="he-IL" sz="2800" dirty="0">
                <a:latin typeface="Arial" panose="020B0604020202020204" pitchFamily="34" charset="0"/>
              </a:rPr>
              <a:t>CNN משמשת כמחלץ תכונות.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</a:rPr>
              <a:t>החל </a:t>
            </a:r>
            <a:r>
              <a:rPr lang="hi-IN" sz="2800" dirty="0">
                <a:latin typeface="Arial" panose="020B0604020202020204" pitchFamily="34" charset="0"/>
              </a:rPr>
              <a:t> </a:t>
            </a:r>
            <a:r>
              <a:rPr lang="he-IL" sz="2800" dirty="0">
                <a:latin typeface="Arial" panose="020B0604020202020204" pitchFamily="34" charset="0"/>
              </a:rPr>
              <a:t>SVMעבור על וקטור התכונות שחולצו מרשת ה </a:t>
            </a:r>
            <a:r>
              <a:rPr lang="hi-IN" sz="2800" dirty="0">
                <a:latin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</a:rPr>
              <a:t>CNN</a:t>
            </a:r>
            <a:r>
              <a:rPr lang="he-IL" sz="2800" dirty="0">
                <a:latin typeface="Arial" panose="020B0604020202020204" pitchFamily="34" charset="0"/>
              </a:rPr>
              <a:t>, לשם הסיווג של האזורים המוצעים.</a:t>
            </a:r>
            <a:endParaRPr lang="en-IL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7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52FA59-2B31-45C8-AECC-31CB518EB345}"/>
              </a:ext>
            </a:extLst>
          </p:cNvPr>
          <p:cNvSpPr/>
          <p:nvPr/>
        </p:nvSpPr>
        <p:spPr>
          <a:xfrm>
            <a:off x="4091464" y="282858"/>
            <a:ext cx="3393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אימון הרשת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D6A0B-7858-4466-AFE7-0FF1BB808493}"/>
              </a:ext>
            </a:extLst>
          </p:cNvPr>
          <p:cNvSpPr txBox="1"/>
          <p:nvPr/>
        </p:nvSpPr>
        <p:spPr>
          <a:xfrm>
            <a:off x="671119" y="1577130"/>
            <a:ext cx="10234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ממינים את את החיזויים לפי ה</a:t>
            </a:r>
            <a:r>
              <a:rPr lang="en-US" sz="2800" dirty="0" err="1"/>
              <a:t>IoU</a:t>
            </a:r>
            <a:r>
              <a:rPr lang="en-US" sz="2800" dirty="0"/>
              <a:t>-</a:t>
            </a:r>
            <a:r>
              <a:rPr lang="he-IL" sz="2800" dirty="0"/>
              <a:t>, נבחר את הדוגמאות ביחס של 3:1 בין הדוגמאות החייוביות לשליליות.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משתמשים ב</a:t>
            </a:r>
            <a:r>
              <a:rPr lang="en-US" sz="2800" dirty="0" err="1"/>
              <a:t>Softmax</a:t>
            </a:r>
            <a:r>
              <a:rPr lang="he-IL" sz="2800" dirty="0"/>
              <a:t> לסיווג סוג האובייקט ו</a:t>
            </a:r>
            <a:r>
              <a:rPr lang="en-US" sz="2800" dirty="0"/>
              <a:t>smooth L1 Loss</a:t>
            </a:r>
            <a:r>
              <a:rPr lang="he-IL" sz="2800" dirty="0"/>
              <a:t> לרגרסיית ה</a:t>
            </a:r>
            <a:r>
              <a:rPr lang="en-US" sz="2800" dirty="0"/>
              <a:t>bounding box</a:t>
            </a:r>
            <a:r>
              <a:rPr lang="he-IL" sz="28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B49D3-3D43-4341-94B1-0EB8352A5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1223" y="3763954"/>
            <a:ext cx="5369554" cy="2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room&#10;&#10;Description automatically generated">
            <a:extLst>
              <a:ext uri="{FF2B5EF4-FFF2-40B4-BE49-F238E27FC236}">
                <a16:creationId xmlns:a16="http://schemas.microsoft.com/office/drawing/2014/main" id="{78C21A8F-1404-4D54-931B-64622B717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42" y="3367042"/>
            <a:ext cx="5313114" cy="30762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7FA12-B2B9-4790-B51F-C32997C78492}"/>
              </a:ext>
            </a:extLst>
          </p:cNvPr>
          <p:cNvSpPr/>
          <p:nvPr/>
        </p:nvSpPr>
        <p:spPr>
          <a:xfrm>
            <a:off x="4744828" y="324803"/>
            <a:ext cx="2702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B1AC8-FA72-43EB-AEDD-2F4667EB7CDC}"/>
              </a:ext>
            </a:extLst>
          </p:cNvPr>
          <p:cNvSpPr txBox="1"/>
          <p:nvPr/>
        </p:nvSpPr>
        <p:spPr>
          <a:xfrm>
            <a:off x="0" y="1613118"/>
            <a:ext cx="11543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/>
              <a:t>השלבים ב </a:t>
            </a:r>
            <a:r>
              <a:rPr lang="en-US" sz="2800" b="1" dirty="0"/>
              <a:t>YOLO</a:t>
            </a:r>
            <a:r>
              <a:rPr lang="he-IL" sz="2800" b="1" dirty="0"/>
              <a:t>-</a:t>
            </a:r>
            <a:r>
              <a:rPr lang="en-US" sz="2800" b="1" dirty="0"/>
              <a:t>V</a:t>
            </a:r>
            <a:r>
              <a:rPr lang="he-IL" sz="2800" b="1" dirty="0"/>
              <a:t>1: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חלוקת התמונה ל</a:t>
            </a:r>
            <a:r>
              <a:rPr lang="en-US" sz="2800" dirty="0"/>
              <a:t>grid </a:t>
            </a:r>
            <a:r>
              <a:rPr lang="en-US" sz="2800" dirty="0" err="1"/>
              <a:t>SxS</a:t>
            </a:r>
            <a:r>
              <a:rPr lang="he-IL" sz="2800" dirty="0"/>
              <a:t>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עבור כל תא ב</a:t>
            </a:r>
            <a:r>
              <a:rPr lang="en-US" sz="2800" dirty="0"/>
              <a:t>grid </a:t>
            </a:r>
            <a:r>
              <a:rPr lang="he-IL" sz="2800" dirty="0"/>
              <a:t> נחזה </a:t>
            </a:r>
            <a:r>
              <a:rPr lang="en-US" sz="2800" dirty="0"/>
              <a:t>boundary boxes</a:t>
            </a:r>
            <a:r>
              <a:rPr lang="he-IL" sz="2800" dirty="0"/>
              <a:t> ו </a:t>
            </a:r>
            <a:r>
              <a:rPr lang="en-US" sz="2800" dirty="0"/>
              <a:t>class probabilities</a:t>
            </a:r>
            <a:r>
              <a:rPr lang="he-IL" sz="2800" dirty="0"/>
              <a:t>.</a:t>
            </a:r>
          </a:p>
          <a:p>
            <a:pPr marL="342900" indent="-342900" algn="r" rtl="1">
              <a:buFont typeface="+mj-lt"/>
              <a:buAutoNum type="arabicPeriod"/>
            </a:pP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438384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A70E-9D51-4EDA-AD81-FCEF26BF2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120"/>
            <a:ext cx="10515600" cy="4351338"/>
          </a:xfrm>
        </p:spPr>
        <p:txBody>
          <a:bodyPr/>
          <a:lstStyle/>
          <a:p>
            <a:pPr algn="just" rtl="1"/>
            <a:r>
              <a:rPr lang="en-US" dirty="0"/>
              <a:t>YOLO</a:t>
            </a:r>
            <a:r>
              <a:rPr lang="he-IL" dirty="0"/>
              <a:t> מחלק את התמונת הקלט לגריד בגודל </a:t>
            </a:r>
            <a:r>
              <a:rPr lang="en-US" dirty="0" err="1"/>
              <a:t>SxS</a:t>
            </a:r>
            <a:r>
              <a:rPr lang="he-IL" dirty="0"/>
              <a:t>. </a:t>
            </a:r>
          </a:p>
          <a:p>
            <a:pPr algn="just" rtl="1"/>
            <a:r>
              <a:rPr lang="he-IL" dirty="0"/>
              <a:t>כל תא בגיד שמתקבל משמש לחיזוי אובייקט יחיד ב</a:t>
            </a:r>
            <a:r>
              <a:rPr lang="en-US" dirty="0"/>
              <a:t>YOLO</a:t>
            </a:r>
            <a:r>
              <a:rPr lang="he-IL" dirty="0"/>
              <a:t>-</a:t>
            </a:r>
            <a:r>
              <a:rPr lang="en-US" dirty="0"/>
              <a:t>V1</a:t>
            </a:r>
            <a:r>
              <a:rPr lang="he-IL" dirty="0"/>
              <a:t>.</a:t>
            </a:r>
          </a:p>
          <a:p>
            <a:pPr algn="just" rtl="1"/>
            <a:endParaRPr lang="en-US" dirty="0"/>
          </a:p>
        </p:txBody>
      </p:sp>
      <p:pic>
        <p:nvPicPr>
          <p:cNvPr id="4" name="Image18">
            <a:extLst>
              <a:ext uri="{FF2B5EF4-FFF2-40B4-BE49-F238E27FC236}">
                <a16:creationId xmlns:a16="http://schemas.microsoft.com/office/drawing/2014/main" id="{00280459-6B5A-44AE-84C8-FC92DBB7682B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841159" y="3043340"/>
            <a:ext cx="4509681" cy="3167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BFD714-479B-4EDA-88D0-F198808D534B}"/>
              </a:ext>
            </a:extLst>
          </p:cNvPr>
          <p:cNvSpPr/>
          <p:nvPr/>
        </p:nvSpPr>
        <p:spPr>
          <a:xfrm>
            <a:off x="3333064" y="310216"/>
            <a:ext cx="552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אופן חלוקת התמונה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06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6EF5-0500-4C35-9B6E-DA72B050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כל תא מנבא B boundary box</a:t>
            </a:r>
            <a:r>
              <a:rPr lang="en-US" dirty="0"/>
              <a:t>es</a:t>
            </a:r>
            <a:r>
              <a:rPr lang="he-IL" dirty="0"/>
              <a:t> יחד עם ה confidence score שלהם וסיווג סוג האובייקט</a:t>
            </a:r>
            <a:r>
              <a:rPr lang="en-US" dirty="0"/>
              <a:t>.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במאמר כדי לנבא את PASCAL VOC הם משתמשים בגריד בגודל של 7X7, כאשר כל תא מנבא 2 </a:t>
            </a:r>
            <a:r>
              <a:rPr lang="en-US" dirty="0"/>
              <a:t>boundary boxes</a:t>
            </a:r>
            <a:r>
              <a:rPr lang="he-IL" dirty="0"/>
              <a:t> ו20 מחלקות.</a:t>
            </a:r>
            <a:endParaRPr lang="en-US" dirty="0"/>
          </a:p>
          <a:p>
            <a:pPr algn="r" rtl="1"/>
            <a:endParaRPr lang="en-US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C9DA40BA-9F14-412C-8E04-B42BF637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91" y="4212739"/>
            <a:ext cx="7780218" cy="1679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AB7A1-7E23-488B-A52B-C24124B2F45B}"/>
              </a:ext>
            </a:extLst>
          </p:cNvPr>
          <p:cNvSpPr/>
          <p:nvPr/>
        </p:nvSpPr>
        <p:spPr>
          <a:xfrm>
            <a:off x="3648054" y="503620"/>
            <a:ext cx="489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החיזוי\הסיווג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37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599B8-720B-4C4A-BDBA-E3B9BB20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064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מחלקים את התמונה לגריד בגודל 7</a:t>
            </a:r>
            <a:r>
              <a:rPr lang="en-US" dirty="0"/>
              <a:t>X</a:t>
            </a:r>
            <a:r>
              <a:rPr lang="he-IL" dirty="0"/>
              <a:t>7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כל תא בגריד מכיל 2 </a:t>
            </a:r>
            <a:r>
              <a:rPr lang="en-US" dirty="0"/>
              <a:t>boundary boxes</a:t>
            </a:r>
            <a:r>
              <a:rPr lang="he-IL" dirty="0"/>
              <a:t> ו20 הסתברויות לקיום מחלקות</a:t>
            </a:r>
            <a:r>
              <a:rPr lang="en-US" dirty="0"/>
              <a:t>.</a:t>
            </a:r>
          </a:p>
          <a:p>
            <a:pPr lvl="1" algn="r" rtl="1"/>
            <a:r>
              <a:rPr lang="he-IL" sz="2800" dirty="0"/>
              <a:t>כל boundary box מכיל 5 אלמנטים: </a:t>
            </a:r>
          </a:p>
          <a:p>
            <a:pPr lvl="2" algn="r" rtl="1"/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  <a:r>
              <a:rPr lang="he-IL" sz="2800" dirty="0"/>
              <a:t> נקודת מרכז האובייקט, </a:t>
            </a:r>
            <a:r>
              <a:rPr lang="en-US" sz="2800" dirty="0"/>
              <a:t>width and height</a:t>
            </a:r>
            <a:r>
              <a:rPr lang="he-IL" sz="2800" dirty="0"/>
              <a:t>, </a:t>
            </a:r>
            <a:r>
              <a:rPr lang="en-US" sz="2800" dirty="0"/>
              <a:t>confidence score</a:t>
            </a:r>
            <a:r>
              <a:rPr lang="he-IL" sz="2800" dirty="0"/>
              <a:t>.</a:t>
            </a:r>
            <a:endParaRPr lang="en-US" sz="2800" dirty="0"/>
          </a:p>
          <a:p>
            <a:pPr algn="r" rtl="1"/>
            <a:r>
              <a:rPr lang="he-IL" dirty="0"/>
              <a:t>אזי לחיזוי של YOLO יש צורה של: </a:t>
            </a:r>
          </a:p>
          <a:p>
            <a:pPr lvl="1" algn="r" rtl="1"/>
            <a:r>
              <a:rPr lang="en-US" sz="2800" dirty="0"/>
              <a:t>SXSX(BX5+C)=7X7(2X5+20)=7X7X30</a:t>
            </a:r>
            <a:r>
              <a:rPr lang="he-IL" sz="2800" dirty="0"/>
              <a:t>.</a:t>
            </a:r>
            <a:endParaRPr lang="en-US" sz="2800" dirty="0"/>
          </a:p>
          <a:p>
            <a:pPr marL="457200" lvl="1" indent="0" algn="r" rtl="1">
              <a:buNone/>
            </a:pPr>
            <a:endParaRPr lang="en-US" sz="2800" dirty="0"/>
          </a:p>
          <a:p>
            <a:pPr marL="457200" lvl="1" indent="0" algn="r" rtl="1">
              <a:buNone/>
            </a:pPr>
            <a:endParaRPr lang="en-US" sz="2800" dirty="0"/>
          </a:p>
        </p:txBody>
      </p:sp>
      <p:pic>
        <p:nvPicPr>
          <p:cNvPr id="4" name="Image23">
            <a:extLst>
              <a:ext uri="{FF2B5EF4-FFF2-40B4-BE49-F238E27FC236}">
                <a16:creationId xmlns:a16="http://schemas.microsoft.com/office/drawing/2014/main" id="{AA0E401F-6B52-4975-8366-BBB14C7471E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196826" y="4295164"/>
            <a:ext cx="5798347" cy="22630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029E0-DA6C-467B-BDA5-7DA8ECD6B872}"/>
              </a:ext>
            </a:extLst>
          </p:cNvPr>
          <p:cNvSpPr/>
          <p:nvPr/>
        </p:nvSpPr>
        <p:spPr>
          <a:xfrm>
            <a:off x="4317308" y="219372"/>
            <a:ext cx="3557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ארכיטקטורה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963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8A843-EC35-43F8-8F1F-07FD7C5D51FE}"/>
              </a:ext>
            </a:extLst>
          </p:cNvPr>
          <p:cNvSpPr/>
          <p:nvPr/>
        </p:nvSpPr>
        <p:spPr>
          <a:xfrm>
            <a:off x="4597224" y="240913"/>
            <a:ext cx="2997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RetinaNet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F3ACE-174A-452C-B3D1-081BE975DC8C}"/>
              </a:ext>
            </a:extLst>
          </p:cNvPr>
          <p:cNvSpPr txBox="1"/>
          <p:nvPr/>
        </p:nvSpPr>
        <p:spPr>
          <a:xfrm>
            <a:off x="805343" y="1761688"/>
            <a:ext cx="10704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>
                <a:latin typeface="Arial" panose="020B0604020202020204" pitchFamily="34" charset="0"/>
                <a:cs typeface="Arial" panose="020B0604020202020204" pitchFamily="34" charset="0"/>
              </a:rPr>
              <a:t>השלבים ב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r>
              <a:rPr lang="he-IL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חילוץ תכונות התמונה באמצעות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FPN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התאמת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anchors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 עבור כל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cell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שימוש בקונבולוציה לשם חיזוי סוג האובייקט 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 ה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anchor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92EDC-0412-4604-B019-92074648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4" y="3911049"/>
            <a:ext cx="7537831" cy="19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9D1B-3995-4182-BAC3-F7236219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B22D-69DA-4E6A-BFF1-301B6EAF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בונים בעזרת רשת </a:t>
            </a:r>
            <a:r>
              <a:rPr lang="en-US" dirty="0"/>
              <a:t>CNN</a:t>
            </a:r>
            <a:r>
              <a:rPr lang="he-IL" dirty="0"/>
              <a:t> מפות תכונות ברזולוצויות שונות </a:t>
            </a:r>
            <a:r>
              <a:rPr lang="en-US" dirty="0"/>
              <a:t>“bottom up pathway”</a:t>
            </a:r>
            <a:endParaRPr lang="he-IL" dirty="0"/>
          </a:p>
          <a:p>
            <a:pPr algn="r" rtl="1"/>
            <a:r>
              <a:rPr lang="he-IL" dirty="0"/>
              <a:t>עושים </a:t>
            </a:r>
            <a:r>
              <a:rPr lang="en-US" dirty="0"/>
              <a:t>up sampling</a:t>
            </a:r>
            <a:r>
              <a:rPr lang="he-IL" dirty="0"/>
              <a:t> בעזרת </a:t>
            </a:r>
            <a:r>
              <a:rPr lang="en-US" dirty="0"/>
              <a:t>nearest neighbor</a:t>
            </a:r>
            <a:r>
              <a:rPr lang="he-IL" dirty="0"/>
              <a:t> ומחברים את המפות התכונות ברזולוציות הקטנות עם המפה התואמת מה</a:t>
            </a:r>
            <a:r>
              <a:rPr lang="en-US" dirty="0"/>
              <a:t>“bottom up pathway”</a:t>
            </a:r>
            <a:r>
              <a:rPr lang="he-IL" dirty="0"/>
              <a:t>, זה נקרא </a:t>
            </a:r>
            <a:r>
              <a:rPr lang="en-US" dirty="0"/>
              <a:t>“top down pathway”</a:t>
            </a:r>
          </a:p>
          <a:p>
            <a:pPr algn="r" rtl="1"/>
            <a:r>
              <a:rPr lang="he-IL" dirty="0"/>
              <a:t>זה משלב פיצ'רים ברזולוציה נמוכה עם סמנטיקה גבוהה עם פיצ'רים ברזולוציה גבוה 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99119-8D87-430B-9062-751AB98F3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72" y="4553339"/>
            <a:ext cx="3210208" cy="21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493E3C-D5D8-401D-BFBE-B3D8B5CD120D}"/>
              </a:ext>
            </a:extLst>
          </p:cNvPr>
          <p:cNvSpPr/>
          <p:nvPr/>
        </p:nvSpPr>
        <p:spPr>
          <a:xfrm>
            <a:off x="4023962" y="415819"/>
            <a:ext cx="414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חילוץ הפיצ'רים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2715B2-3613-4757-8A0F-16BCD832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r" rtl="1"/>
            <a:r>
              <a:rPr lang="he-IL" dirty="0"/>
              <a:t>משתמשים ברשת זו ב</a:t>
            </a:r>
            <a:r>
              <a:rPr lang="en-US" dirty="0"/>
              <a:t>FPN</a:t>
            </a:r>
            <a:r>
              <a:rPr lang="he-IL" dirty="0"/>
              <a:t> שנבנה בעזרת רשת </a:t>
            </a:r>
            <a:r>
              <a:rPr lang="en-US" dirty="0" err="1"/>
              <a:t>ResNet</a:t>
            </a:r>
            <a:endParaRPr lang="en-US" dirty="0"/>
          </a:p>
          <a:p>
            <a:pPr algn="r" rtl="1"/>
            <a:r>
              <a:rPr lang="he-IL" dirty="0"/>
              <a:t>המחברים ביצעו שינויים קטנים ברשת, אבל כתבו שעיקר העניין הוא שימוש ב</a:t>
            </a:r>
            <a:r>
              <a:rPr lang="en-US" dirty="0"/>
              <a:t>FPN</a:t>
            </a:r>
            <a:r>
              <a:rPr lang="he-IL" dirty="0"/>
              <a:t> והשינויים תרמו קצת לתוצאות </a:t>
            </a:r>
          </a:p>
          <a:p>
            <a:pPr algn="r" rtl="1"/>
            <a:r>
              <a:rPr lang="he-IL" dirty="0"/>
              <a:t>מפות התכונות ברזולוציה הגבוהה משמשות לחיזוי של אובייקטים קטנים, והרזולוציה הגדולה לאובייקטים קטנים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E15577-6CDA-42D0-86DE-5EC09090C67C}"/>
              </a:ext>
            </a:extLst>
          </p:cNvPr>
          <p:cNvSpPr/>
          <p:nvPr/>
        </p:nvSpPr>
        <p:spPr>
          <a:xfrm>
            <a:off x="4666380" y="365125"/>
            <a:ext cx="2859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Focal loss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900E-4B31-4818-B92F-540C726AB961}"/>
              </a:ext>
            </a:extLst>
          </p:cNvPr>
          <p:cNvSpPr txBox="1"/>
          <p:nvPr/>
        </p:nvSpPr>
        <p:spPr>
          <a:xfrm>
            <a:off x="612396" y="1744910"/>
            <a:ext cx="107630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על מנת לפתור את בעיית חוסר האיזון בין הדוגמאות הקלות לקשות, נשתמש ב </a:t>
            </a:r>
            <a:r>
              <a:rPr lang="en-US" sz="2800" dirty="0"/>
              <a:t>Focal loss</a:t>
            </a:r>
            <a:r>
              <a:rPr lang="he-IL" sz="2800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נוסיף גורם מאזן לפונקציית ההפסד שלנו.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בדרך זו, ניתן דגש לדוגמאות בהן ה </a:t>
            </a:r>
            <a:r>
              <a:rPr lang="en-US" sz="2800" dirty="0"/>
              <a:t>confidence score</a:t>
            </a:r>
            <a:r>
              <a:rPr lang="he-IL" sz="2800" dirty="0"/>
              <a:t> נמוך.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1258-B9BC-48FA-8A1D-0F9EA861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2" y="4001796"/>
            <a:ext cx="3156834" cy="225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A13F4-B34D-4F4D-909F-922F95F3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5522104"/>
            <a:ext cx="370522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588F9-91BB-497F-A159-D19D26D5B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268" y="4001796"/>
            <a:ext cx="3705225" cy="11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2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2EC322-66AB-46B1-83BA-DBECA51EB319}"/>
              </a:ext>
            </a:extLst>
          </p:cNvPr>
          <p:cNvSpPr/>
          <p:nvPr/>
        </p:nvSpPr>
        <p:spPr>
          <a:xfrm>
            <a:off x="3648054" y="503620"/>
            <a:ext cx="489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החיזוי\הסיווג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95349-7856-4697-84E7-B793263F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376" y="4818633"/>
            <a:ext cx="2437247" cy="1757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79D91-9D86-480D-A430-AFA275913E0B}"/>
              </a:ext>
            </a:extLst>
          </p:cNvPr>
          <p:cNvSpPr txBox="1"/>
          <p:nvPr/>
        </p:nvSpPr>
        <p:spPr>
          <a:xfrm>
            <a:off x="167951" y="1632857"/>
            <a:ext cx="1169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71EA-EE0E-4F06-9329-651C63842180}"/>
              </a:ext>
            </a:extLst>
          </p:cNvPr>
          <p:cNvSpPr txBox="1"/>
          <p:nvPr/>
        </p:nvSpPr>
        <p:spPr>
          <a:xfrm>
            <a:off x="411060" y="1523800"/>
            <a:ext cx="11081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עבור כל </a:t>
            </a:r>
            <a:r>
              <a:rPr lang="en-US" sz="2800" dirty="0"/>
              <a:t>feature cell </a:t>
            </a:r>
            <a:r>
              <a:rPr lang="he-IL" sz="2800" dirty="0"/>
              <a:t> נחזה 9 </a:t>
            </a:r>
            <a:r>
              <a:rPr lang="en-US" sz="2800" dirty="0"/>
              <a:t>anchors</a:t>
            </a:r>
            <a:r>
              <a:rPr lang="he-IL" sz="2800" dirty="0"/>
              <a:t>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נחזה את ה</a:t>
            </a:r>
            <a:r>
              <a:rPr lang="en-US" sz="2800" dirty="0"/>
              <a:t>class probabilities</a:t>
            </a:r>
            <a:r>
              <a:rPr lang="he-IL" sz="2800" dirty="0"/>
              <a:t>, ו</a:t>
            </a:r>
            <a:r>
              <a:rPr lang="en-US" sz="2800" dirty="0"/>
              <a:t> anchors offsets</a:t>
            </a:r>
            <a:r>
              <a:rPr lang="he-IL" sz="2800" dirty="0"/>
              <a:t> בנפרד.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בהנתן מפת תכונות עם </a:t>
            </a:r>
            <a:r>
              <a:rPr lang="en-US" sz="2800" dirty="0"/>
              <a:t>C</a:t>
            </a:r>
            <a:r>
              <a:rPr lang="he-IL" sz="2800" dirty="0"/>
              <a:t> ערוצים, נבצע 4 קונבולוציות עם </a:t>
            </a:r>
            <a:r>
              <a:rPr lang="en-US" sz="2800" dirty="0"/>
              <a:t>C</a:t>
            </a:r>
            <a:r>
              <a:rPr lang="he-IL" sz="2800" dirty="0"/>
              <a:t> קרנלים בגודל 3</a:t>
            </a:r>
            <a:r>
              <a:rPr lang="en-US" sz="2800" dirty="0"/>
              <a:t>X</a:t>
            </a:r>
            <a:r>
              <a:rPr lang="he-IL" sz="2800" dirty="0"/>
              <a:t>3.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נבצע קונבולוציה נוספת עם </a:t>
            </a:r>
            <a:r>
              <a:rPr lang="en-US" sz="2800" dirty="0"/>
              <a:t>K</a:t>
            </a:r>
            <a:r>
              <a:rPr lang="he-IL" sz="2800" dirty="0"/>
              <a:t>*</a:t>
            </a:r>
            <a:r>
              <a:rPr lang="en-US" sz="2800" dirty="0"/>
              <a:t>A</a:t>
            </a:r>
            <a:r>
              <a:rPr lang="he-IL" sz="2800" dirty="0"/>
              <a:t> (</a:t>
            </a:r>
            <a:r>
              <a:rPr lang="en-US" sz="2800" dirty="0"/>
              <a:t>#anchors*#classes</a:t>
            </a:r>
            <a:r>
              <a:rPr lang="he-IL" sz="2800" dirty="0"/>
              <a:t>)</a:t>
            </a:r>
            <a:r>
              <a:rPr lang="en-US" sz="2800" dirty="0"/>
              <a:t> </a:t>
            </a:r>
            <a:r>
              <a:rPr lang="he-IL" sz="2800" dirty="0"/>
              <a:t> קרנלים בגודל 3</a:t>
            </a:r>
            <a:r>
              <a:rPr lang="en-US" sz="2800" dirty="0"/>
              <a:t>X</a:t>
            </a:r>
            <a:r>
              <a:rPr lang="he-IL" sz="2800" dirty="0"/>
              <a:t>3 לצורך סיווג האובייקט וקונבולוציה נוספת עם 4*</a:t>
            </a:r>
            <a:r>
              <a:rPr lang="en-US" sz="2800" dirty="0"/>
              <a:t>A</a:t>
            </a:r>
            <a:r>
              <a:rPr lang="he-IL" sz="2800" dirty="0"/>
              <a:t> </a:t>
            </a:r>
            <a:r>
              <a:rPr lang="en-US" sz="2800" dirty="0"/>
              <a:t> </a:t>
            </a:r>
            <a:r>
              <a:rPr lang="he-IL" sz="2800" dirty="0"/>
              <a:t>קרנלים בגודל 3</a:t>
            </a:r>
            <a:r>
              <a:rPr lang="en-US" sz="2800" dirty="0"/>
              <a:t>X</a:t>
            </a:r>
            <a:r>
              <a:rPr lang="he-IL" sz="2800" dirty="0"/>
              <a:t>3 לצורך חיזוי ה </a:t>
            </a:r>
            <a:r>
              <a:rPr lang="en-US" sz="2800" dirty="0"/>
              <a:t>offsets</a:t>
            </a:r>
            <a:r>
              <a:rPr lang="he-IL" sz="2800" dirty="0"/>
              <a:t>.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11860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FF2A8-26CE-49D2-BC26-3358F3E2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400" dirty="0"/>
              <a:t>השלב הראשון ב RCNN הוא למצוא אזורים בתמונה שעשויים להיות שייכים לאובייקט מסויים.</a:t>
            </a:r>
          </a:p>
          <a:p>
            <a:pPr algn="r" rtl="1"/>
            <a:r>
              <a:rPr lang="he-IL" sz="2400" dirty="0"/>
              <a:t> כותבי המאמר השתמשו באלגורים selective search על מנת למצוא אזורים אלו.</a:t>
            </a:r>
          </a:p>
          <a:p>
            <a:pPr algn="r" rtl="1"/>
            <a:r>
              <a:rPr lang="he-IL" sz="2400" dirty="0"/>
              <a:t>selective search מייצר 2000 region proposals עבור כל תמונה.</a:t>
            </a:r>
          </a:p>
          <a:p>
            <a:pPr algn="r" rtl="1"/>
            <a:endParaRPr lang="en-US" sz="2400" dirty="0"/>
          </a:p>
          <a:p>
            <a:endParaRPr lang="en-US" sz="2400" dirty="0"/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3865F2F2-A224-4B28-B9B8-0CD6197F4CAC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4099072"/>
            <a:ext cx="9837718" cy="23230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920472-F116-4E33-A0D7-EF2852722D64}"/>
              </a:ext>
            </a:extLst>
          </p:cNvPr>
          <p:cNvSpPr/>
          <p:nvPr/>
        </p:nvSpPr>
        <p:spPr>
          <a:xfrm>
            <a:off x="3706048" y="435863"/>
            <a:ext cx="4632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selective search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01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8595-7C7A-456C-8BBB-7DD1E19B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לשם חילוץ הפיצ'רים מה </a:t>
            </a:r>
            <a:r>
              <a:rPr lang="en-US" dirty="0"/>
              <a:t> proposed region</a:t>
            </a:r>
            <a:r>
              <a:rPr lang="he-IL" dirty="0"/>
              <a:t>המחברים השתמשו ב AlexNet, המכיל 5 שכבות קונבולוציה ו2 שכבות FC.</a:t>
            </a:r>
            <a:endParaRPr lang="en-US" dirty="0"/>
          </a:p>
          <a:p>
            <a:pPr algn="r" rtl="1"/>
            <a:r>
              <a:rPr lang="en-US" dirty="0" err="1"/>
              <a:t>AlexNet</a:t>
            </a:r>
            <a:r>
              <a:rPr lang="he-IL" dirty="0"/>
              <a:t> מצפה לקבל קלט בגודל 224</a:t>
            </a:r>
            <a:r>
              <a:rPr lang="en-US" dirty="0"/>
              <a:t>X</a:t>
            </a:r>
            <a:r>
              <a:rPr lang="he-IL" dirty="0"/>
              <a:t>224 לכן המחברים עשו </a:t>
            </a:r>
            <a:r>
              <a:rPr lang="en-US" dirty="0"/>
              <a:t>reshape</a:t>
            </a:r>
            <a:r>
              <a:rPr lang="he-IL" dirty="0"/>
              <a:t> לכל </a:t>
            </a:r>
            <a:r>
              <a:rPr lang="en-US" dirty="0"/>
              <a:t>proposed region</a:t>
            </a:r>
            <a:r>
              <a:rPr lang="he-IL" dirty="0"/>
              <a:t>.</a:t>
            </a:r>
          </a:p>
          <a:p>
            <a:pPr algn="r" rtl="1"/>
            <a:endParaRPr lang="he-IL" dirty="0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BF404395-FA21-4944-9C85-C433EABD7BA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70278" y="3591140"/>
            <a:ext cx="7451443" cy="28178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6F7E81-34BD-4642-9D30-670E95252A0A}"/>
              </a:ext>
            </a:extLst>
          </p:cNvPr>
          <p:cNvSpPr/>
          <p:nvPr/>
        </p:nvSpPr>
        <p:spPr>
          <a:xfrm>
            <a:off x="4023958" y="365125"/>
            <a:ext cx="414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חילוץ הפיצ'רים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81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4973-E6EC-44F6-A4BB-676F5006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/>
            <a:r>
              <a:rPr lang="he-IL" dirty="0"/>
              <a:t>עבור כל region proposal, נוצר וקטור בגודל 4096 המכיל את הפיצ'רים שחולצו על ידי רשת ה-CNN.</a:t>
            </a:r>
          </a:p>
          <a:p>
            <a:pPr algn="just" rtl="1"/>
            <a:r>
              <a:rPr lang="he-IL" dirty="0"/>
              <a:t>עבור על וקטור תכונות החל SVM. באמצאות SVM אנו מבצעים את הסיווג של האזורים המוצעים.</a:t>
            </a:r>
          </a:p>
          <a:p>
            <a:pPr algn="just" rtl="1"/>
            <a:r>
              <a:rPr lang="he-IL" dirty="0"/>
              <a:t> Regressor משמש לחיזוי הקואורדינטות של ה bbox.</a:t>
            </a:r>
          </a:p>
          <a:p>
            <a:pPr algn="just" rtl="1"/>
            <a:endParaRPr lang="en-US" dirty="0"/>
          </a:p>
        </p:txBody>
      </p:sp>
      <p:pic>
        <p:nvPicPr>
          <p:cNvPr id="4" name="Image4">
            <a:extLst>
              <a:ext uri="{FF2B5EF4-FFF2-40B4-BE49-F238E27FC236}">
                <a16:creationId xmlns:a16="http://schemas.microsoft.com/office/drawing/2014/main" id="{57B96580-7B7B-45AD-B626-CC4276A14F32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233612" y="4286217"/>
            <a:ext cx="6242527" cy="2235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EC952C-7185-41FB-B933-C4762B201570}"/>
              </a:ext>
            </a:extLst>
          </p:cNvPr>
          <p:cNvSpPr/>
          <p:nvPr/>
        </p:nvSpPr>
        <p:spPr>
          <a:xfrm>
            <a:off x="3856444" y="467415"/>
            <a:ext cx="4479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אופן החיזוי\סיווג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5">
            <a:extLst>
              <a:ext uri="{FF2B5EF4-FFF2-40B4-BE49-F238E27FC236}">
                <a16:creationId xmlns:a16="http://schemas.microsoft.com/office/drawing/2014/main" id="{2CABC285-39EC-4CCC-BA63-D367CC82E9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617697" y="4286217"/>
            <a:ext cx="2616432" cy="22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DB89E-52EC-450C-ABE2-B670FEFEF45F}"/>
              </a:ext>
            </a:extLst>
          </p:cNvPr>
          <p:cNvSpPr/>
          <p:nvPr/>
        </p:nvSpPr>
        <p:spPr>
          <a:xfrm>
            <a:off x="4436282" y="219372"/>
            <a:ext cx="3319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EBD7C-339A-4D47-8D34-B22A3C92DBED}"/>
              </a:ext>
            </a:extLst>
          </p:cNvPr>
          <p:cNvSpPr txBox="1"/>
          <p:nvPr/>
        </p:nvSpPr>
        <p:spPr>
          <a:xfrm>
            <a:off x="897622" y="1610685"/>
            <a:ext cx="102177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/>
              <a:t>השלבים ב </a:t>
            </a:r>
            <a:r>
              <a:rPr lang="en-US" sz="2800" b="1" dirty="0"/>
              <a:t>Fast R-CNN</a:t>
            </a:r>
            <a:r>
              <a:rPr lang="he-IL" sz="2800" b="1" dirty="0"/>
              <a:t>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בניית </a:t>
            </a:r>
            <a:r>
              <a:rPr lang="en-US" sz="2800" dirty="0"/>
              <a:t>region proposals</a:t>
            </a:r>
            <a:r>
              <a:rPr lang="he-IL" sz="2800" dirty="0"/>
              <a:t> על תמונת הקלט, באמצעות אלגוריתם </a:t>
            </a:r>
            <a:r>
              <a:rPr lang="en-US" sz="2800" dirty="0"/>
              <a:t>selective search</a:t>
            </a:r>
            <a:r>
              <a:rPr lang="he-IL" sz="2800" dirty="0"/>
              <a:t>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בניית מפת תכונות יחידה, באמצעות רשת </a:t>
            </a:r>
            <a:r>
              <a:rPr lang="en-US" sz="2800" dirty="0"/>
              <a:t>CNN</a:t>
            </a:r>
            <a:r>
              <a:rPr lang="he-IL" sz="2800" dirty="0"/>
              <a:t>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הפעלת </a:t>
            </a:r>
            <a:r>
              <a:rPr lang="en-US" sz="2800" dirty="0" err="1"/>
              <a:t>RoI</a:t>
            </a:r>
            <a:r>
              <a:rPr lang="en-US" sz="2800" dirty="0"/>
              <a:t> Pooling</a:t>
            </a:r>
            <a:r>
              <a:rPr lang="he-IL" sz="2800" dirty="0"/>
              <a:t> על כל אזור מוצע.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2800" dirty="0"/>
              <a:t>עבור כל אזור מוצע הפעל </a:t>
            </a:r>
            <a:r>
              <a:rPr lang="en-US" sz="2800" dirty="0"/>
              <a:t>FC layers</a:t>
            </a:r>
            <a:r>
              <a:rPr lang="he-IL" sz="2800" dirty="0"/>
              <a:t> לשם חיזוי </a:t>
            </a:r>
            <a:r>
              <a:rPr lang="en-US" sz="2800" dirty="0"/>
              <a:t>class + </a:t>
            </a:r>
            <a:r>
              <a:rPr lang="en-US" sz="2800" dirty="0" err="1"/>
              <a:t>bbox</a:t>
            </a:r>
            <a:r>
              <a:rPr lang="he-IL" sz="2800" dirty="0"/>
              <a:t>.</a:t>
            </a:r>
            <a:endParaRPr lang="en-IL" sz="2800" dirty="0"/>
          </a:p>
        </p:txBody>
      </p:sp>
      <p:pic>
        <p:nvPicPr>
          <p:cNvPr id="7" name="Picture 6" descr="A picture containing photo, man, people, sign&#10;&#10;Description automatically generated">
            <a:extLst>
              <a:ext uri="{FF2B5EF4-FFF2-40B4-BE49-F238E27FC236}">
                <a16:creationId xmlns:a16="http://schemas.microsoft.com/office/drawing/2014/main" id="{C0E2BC61-BB43-4569-A4FF-61429DD6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97" y="4396951"/>
            <a:ext cx="5477639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FF2A8-26CE-49D2-BC26-3358F3E2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400" dirty="0"/>
              <a:t>השלב הראשון ב </a:t>
            </a:r>
            <a:r>
              <a:rPr lang="en-US" sz="2400" dirty="0"/>
              <a:t>Fast </a:t>
            </a:r>
            <a:r>
              <a:rPr lang="he-IL" sz="2400" dirty="0"/>
              <a:t>R</a:t>
            </a:r>
            <a:r>
              <a:rPr lang="en-US" sz="2400" dirty="0"/>
              <a:t>-</a:t>
            </a:r>
            <a:r>
              <a:rPr lang="he-IL" sz="2400" dirty="0"/>
              <a:t>CNN הוא למצוא אזורים בתמונה שעשויים להיות שייכים לאובייקט מסויים.</a:t>
            </a:r>
          </a:p>
          <a:p>
            <a:pPr algn="r" rtl="1"/>
            <a:r>
              <a:rPr lang="he-IL" sz="2400" dirty="0"/>
              <a:t> כותבי המאמר השתמשו באלגורים selective search על מנת למצוא אזורים אלו.</a:t>
            </a:r>
          </a:p>
          <a:p>
            <a:pPr algn="r" rtl="1"/>
            <a:r>
              <a:rPr lang="he-IL" sz="2400" dirty="0"/>
              <a:t>selective search מייצר </a:t>
            </a:r>
            <a:r>
              <a:rPr lang="en-US" sz="2400" dirty="0"/>
              <a:t>10,000</a:t>
            </a:r>
            <a:r>
              <a:rPr lang="he-IL" sz="2400" dirty="0"/>
              <a:t> region proposals בגודל של כ- 224*224 ביחסים שונים עבור כל תמונה.</a:t>
            </a:r>
          </a:p>
          <a:p>
            <a:pPr algn="r" rtl="1"/>
            <a:endParaRPr lang="en-US" sz="2400" dirty="0"/>
          </a:p>
          <a:p>
            <a:endParaRPr lang="en-US" sz="2400" dirty="0"/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3865F2F2-A224-4B28-B9B8-0CD6197F4CAC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0465" y="4051882"/>
            <a:ext cx="10663335" cy="2591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920472-F116-4E33-A0D7-EF2852722D64}"/>
              </a:ext>
            </a:extLst>
          </p:cNvPr>
          <p:cNvSpPr/>
          <p:nvPr/>
        </p:nvSpPr>
        <p:spPr>
          <a:xfrm>
            <a:off x="3706048" y="435863"/>
            <a:ext cx="4632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/>
              <a:t>selective search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86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6F7E81-34BD-4642-9D30-670E95252A0A}"/>
              </a:ext>
            </a:extLst>
          </p:cNvPr>
          <p:cNvSpPr/>
          <p:nvPr/>
        </p:nvSpPr>
        <p:spPr>
          <a:xfrm>
            <a:off x="4023958" y="365125"/>
            <a:ext cx="414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חילוץ הפיצ'רים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D815-1BB7-412E-B6AE-F64AB9F77668}"/>
              </a:ext>
            </a:extLst>
          </p:cNvPr>
          <p:cNvSpPr txBox="1"/>
          <p:nvPr/>
        </p:nvSpPr>
        <p:spPr>
          <a:xfrm>
            <a:off x="469783" y="1887523"/>
            <a:ext cx="108805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לשם חילוץ התכונות מהתמונה המחברים השתמשו ב </a:t>
            </a:r>
            <a:r>
              <a:rPr lang="en-US" sz="2800" dirty="0"/>
              <a:t>VGG</a:t>
            </a:r>
            <a:r>
              <a:rPr lang="he-IL" sz="2800" dirty="0"/>
              <a:t>-16.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עבור כל תמונה, בונים מפת תכונות יחידה.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מחליפים את שכבת </a:t>
            </a:r>
            <a:r>
              <a:rPr lang="en-US" sz="2800" dirty="0"/>
              <a:t>max pooling </a:t>
            </a:r>
            <a:r>
              <a:rPr lang="he-IL" sz="2800" dirty="0"/>
              <a:t> האחרונה בשכבת </a:t>
            </a:r>
            <a:r>
              <a:rPr lang="en-US" sz="2800" dirty="0" err="1"/>
              <a:t>RoI</a:t>
            </a:r>
            <a:r>
              <a:rPr lang="en-US" sz="2800" dirty="0"/>
              <a:t> Pooling</a:t>
            </a:r>
            <a:r>
              <a:rPr lang="he-IL" sz="2800" dirty="0"/>
              <a:t> (מוסבר בשקף הבא)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800" dirty="0"/>
          </a:p>
          <a:p>
            <a:pPr algn="r" rtl="1"/>
            <a:endParaRPr lang="he-IL" sz="2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EE3E4-728D-4186-8633-035C69B4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71" y="3749879"/>
            <a:ext cx="4684059" cy="26365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6B14EC-FEEF-4964-9777-9D829A6D70A5}"/>
              </a:ext>
            </a:extLst>
          </p:cNvPr>
          <p:cNvCxnSpPr/>
          <p:nvPr/>
        </p:nvCxnSpPr>
        <p:spPr>
          <a:xfrm flipH="1">
            <a:off x="6325299" y="4605557"/>
            <a:ext cx="310392" cy="4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1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B5F60-DA8E-4019-B52C-D896A46F75D8}"/>
              </a:ext>
            </a:extLst>
          </p:cNvPr>
          <p:cNvSpPr/>
          <p:nvPr/>
        </p:nvSpPr>
        <p:spPr>
          <a:xfrm>
            <a:off x="4433109" y="366748"/>
            <a:ext cx="3325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oI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Pooling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1456B-4EA4-43D6-9F6E-734CF32C3C18}"/>
              </a:ext>
            </a:extLst>
          </p:cNvPr>
          <p:cNvSpPr txBox="1"/>
          <p:nvPr/>
        </p:nvSpPr>
        <p:spPr>
          <a:xfrm>
            <a:off x="654341" y="1929468"/>
            <a:ext cx="104694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כדי שנוכל להשתמש בשכבת </a:t>
            </a:r>
            <a:r>
              <a:rPr lang="en-US" sz="2800" dirty="0"/>
              <a:t>FC</a:t>
            </a:r>
            <a:r>
              <a:rPr lang="he-IL" sz="2800" dirty="0"/>
              <a:t>, נצטרך קלט בגודל קבוע, לשם כך נשתמש ב </a:t>
            </a:r>
            <a:r>
              <a:rPr lang="en-US" sz="2800" dirty="0" err="1"/>
              <a:t>RoIP</a:t>
            </a:r>
            <a:r>
              <a:rPr lang="he-IL" sz="2800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מחלקים את האזור המוצע לגריד קבוע בגודל </a:t>
            </a:r>
            <a:r>
              <a:rPr lang="en-US" sz="2800" dirty="0" err="1"/>
              <a:t>HxW</a:t>
            </a:r>
            <a:r>
              <a:rPr lang="he-IL" sz="2800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משתמשים ב </a:t>
            </a:r>
            <a:r>
              <a:rPr lang="en-US" sz="2800" dirty="0"/>
              <a:t>max-pooling</a:t>
            </a:r>
            <a:r>
              <a:rPr lang="he-IL" sz="2800" dirty="0"/>
              <a:t> עבור כל תא בגריד שיצרנו לצורך קבלת מפת תכונות בגודל </a:t>
            </a:r>
            <a:r>
              <a:rPr lang="en-US" sz="2800" dirty="0" err="1"/>
              <a:t>HxW</a:t>
            </a:r>
            <a:r>
              <a:rPr lang="he-IL" sz="2800" dirty="0"/>
              <a:t>.</a:t>
            </a:r>
            <a:endParaRPr lang="en-IL" sz="28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13FE23-3D4D-44F7-8682-14ECA060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82" y="4321805"/>
            <a:ext cx="3783235" cy="19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585789AA7424EBDC1F1F096F9FA59" ma:contentTypeVersion="2" ma:contentTypeDescription="Create a new document." ma:contentTypeScope="" ma:versionID="c2e69949953ac0e816518de75a7a19c1">
  <xsd:schema xmlns:xsd="http://www.w3.org/2001/XMLSchema" xmlns:xs="http://www.w3.org/2001/XMLSchema" xmlns:p="http://schemas.microsoft.com/office/2006/metadata/properties" xmlns:ns3="db2dc35e-ff3d-453d-9d43-a1c69c4697cb" targetNamespace="http://schemas.microsoft.com/office/2006/metadata/properties" ma:root="true" ma:fieldsID="8ff1b708a303670fdbb8480539dade94" ns3:_="">
    <xsd:import namespace="db2dc35e-ff3d-453d-9d43-a1c69c4697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dc35e-ff3d-453d-9d43-a1c69c4697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AC36B3-635E-4B4B-85DA-6DE276D566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2dc35e-ff3d-453d-9d43-a1c69c4697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45F56-D020-43B0-823E-F54330AECE57}">
  <ds:schemaRefs>
    <ds:schemaRef ds:uri="db2dc35e-ff3d-453d-9d43-a1c69c4697cb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D8C0CF0-48B8-4DB3-8B96-F61EE06D73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1266</Words>
  <Application>Microsoft Office PowerPoint</Application>
  <PresentationFormat>Widescreen</PresentationFormat>
  <Paragraphs>128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Detection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models</dc:title>
  <dc:creator>דוד וויחנסקי</dc:creator>
  <cp:lastModifiedBy>דוד וויחנסקי</cp:lastModifiedBy>
  <cp:revision>53</cp:revision>
  <dcterms:created xsi:type="dcterms:W3CDTF">2020-04-04T14:24:48Z</dcterms:created>
  <dcterms:modified xsi:type="dcterms:W3CDTF">2020-05-06T00:01:25Z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0x010100CE7585789AA7424EBDC1F1F096F9FA59</vt:lpwstr>
  </property>
</Properties>
</file>